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4" r:id="rId5"/>
    <p:sldId id="274" r:id="rId6"/>
    <p:sldId id="262" r:id="rId7"/>
    <p:sldId id="261" r:id="rId8"/>
    <p:sldId id="258" r:id="rId9"/>
    <p:sldId id="259" r:id="rId10"/>
    <p:sldId id="260" r:id="rId11"/>
    <p:sldId id="267" r:id="rId12"/>
    <p:sldId id="266" r:id="rId13"/>
    <p:sldId id="268" r:id="rId14"/>
    <p:sldId id="277" r:id="rId15"/>
    <p:sldId id="276" r:id="rId16"/>
    <p:sldId id="279" r:id="rId17"/>
    <p:sldId id="278" r:id="rId18"/>
    <p:sldId id="269" r:id="rId19"/>
    <p:sldId id="272" r:id="rId20"/>
    <p:sldId id="265" r:id="rId21"/>
    <p:sldId id="273"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4660"/>
  </p:normalViewPr>
  <p:slideViewPr>
    <p:cSldViewPr snapToGrid="0">
      <p:cViewPr varScale="1">
        <p:scale>
          <a:sx n="78" d="100"/>
          <a:sy n="78" d="100"/>
        </p:scale>
        <p:origin x="1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15C6F6A-C4ED-40BC-8065-942B83076D50}"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374507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5C6F6A-C4ED-40BC-8065-942B83076D50}"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1724972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5C6F6A-C4ED-40BC-8065-942B83076D50}"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16469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5C6F6A-C4ED-40BC-8065-942B83076D50}"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271760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5C6F6A-C4ED-40BC-8065-942B83076D50}" type="datetimeFigureOut">
              <a:rPr lang="en-IN" smtClean="0"/>
              <a:t>31-01-2025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1941673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15C6F6A-C4ED-40BC-8065-942B83076D50}" type="datetimeFigureOut">
              <a:rPr lang="en-IN" smtClean="0"/>
              <a:t>31-01-2025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238298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15C6F6A-C4ED-40BC-8065-942B83076D50}" type="datetimeFigureOut">
              <a:rPr lang="en-IN" smtClean="0"/>
              <a:t>31-01-2025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4187561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15C6F6A-C4ED-40BC-8065-942B83076D50}" type="datetimeFigureOut">
              <a:rPr lang="en-IN" smtClean="0"/>
              <a:t>31-01-2025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1851776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5C6F6A-C4ED-40BC-8065-942B83076D50}" type="datetimeFigureOut">
              <a:rPr lang="en-IN" smtClean="0"/>
              <a:t>31-01-2025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2367361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5C6F6A-C4ED-40BC-8065-942B83076D50}" type="datetimeFigureOut">
              <a:rPr lang="en-IN" smtClean="0"/>
              <a:t>31-01-2025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1543419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5C6F6A-C4ED-40BC-8065-942B83076D50}" type="datetimeFigureOut">
              <a:rPr lang="en-IN" smtClean="0"/>
              <a:t>31-01-2025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B201F1E-0038-4F1A-8C68-A45485F8712E}" type="slidenum">
              <a:rPr lang="en-IN" smtClean="0"/>
              <a:t>‹#›</a:t>
            </a:fld>
            <a:endParaRPr lang="en-IN"/>
          </a:p>
        </p:txBody>
      </p:sp>
    </p:spTree>
    <p:extLst>
      <p:ext uri="{BB962C8B-B14F-4D97-AF65-F5344CB8AC3E}">
        <p14:creationId xmlns:p14="http://schemas.microsoft.com/office/powerpoint/2010/main" val="411277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C6F6A-C4ED-40BC-8065-942B83076D50}" type="datetimeFigureOut">
              <a:rPr lang="en-IN" smtClean="0"/>
              <a:t>31-01-2025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201F1E-0038-4F1A-8C68-A45485F8712E}" type="slidenum">
              <a:rPr lang="en-IN" smtClean="0"/>
              <a:t>‹#›</a:t>
            </a:fld>
            <a:endParaRPr lang="en-IN"/>
          </a:p>
        </p:txBody>
      </p:sp>
    </p:spTree>
    <p:extLst>
      <p:ext uri="{BB962C8B-B14F-4D97-AF65-F5344CB8AC3E}">
        <p14:creationId xmlns:p14="http://schemas.microsoft.com/office/powerpoint/2010/main" val="3251630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10"/>
          <p:cNvSpPr>
            <a:spLocks noGrp="1"/>
          </p:cNvSpPr>
          <p:nvPr>
            <p:ph type="subTitle" idx="1"/>
          </p:nvPr>
        </p:nvSpPr>
        <p:spPr>
          <a:xfrm>
            <a:off x="1581150" y="5439934"/>
            <a:ext cx="9144000" cy="552650"/>
          </a:xfrm>
        </p:spPr>
        <p:style>
          <a:lnRef idx="1">
            <a:schemeClr val="accent1"/>
          </a:lnRef>
          <a:fillRef idx="3">
            <a:schemeClr val="accent1"/>
          </a:fillRef>
          <a:effectRef idx="2">
            <a:schemeClr val="accent1"/>
          </a:effectRef>
          <a:fontRef idx="minor">
            <a:schemeClr val="lt1"/>
          </a:fontRef>
        </p:style>
        <p:txBody>
          <a:bodyPr/>
          <a:lstStyle/>
          <a:p>
            <a:r>
              <a:rPr lang="en-IN" i="1" dirty="0" smtClean="0"/>
              <a:t>Presented By: Namdeo Patil</a:t>
            </a:r>
            <a:endParaRPr lang="en-IN" i="1" dirty="0"/>
          </a:p>
        </p:txBody>
      </p:sp>
      <p:sp>
        <p:nvSpPr>
          <p:cNvPr id="12" name="Title 11"/>
          <p:cNvSpPr>
            <a:spLocks noGrp="1"/>
          </p:cNvSpPr>
          <p:nvPr>
            <p:ph type="ctrTitle"/>
          </p:nvPr>
        </p:nvSpPr>
        <p:spPr>
          <a:xfrm>
            <a:off x="1524000" y="889907"/>
            <a:ext cx="9201150" cy="1363436"/>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r>
              <a:rPr lang="en-IN" sz="4000" b="1" dirty="0" smtClean="0"/>
              <a:t>Presentation on</a:t>
            </a:r>
            <a:br>
              <a:rPr lang="en-IN" sz="4000" b="1" dirty="0" smtClean="0"/>
            </a:br>
            <a:r>
              <a:rPr lang="en-IN" sz="4000" b="1" dirty="0" smtClean="0"/>
              <a:t>Agentic AI</a:t>
            </a:r>
            <a:endParaRPr lang="en-IN" sz="4000" b="1" dirty="0"/>
          </a:p>
        </p:txBody>
      </p:sp>
      <p:pic>
        <p:nvPicPr>
          <p:cNvPr id="13" name="Content Placeholder 3" descr="How I used Bidirectional Encoder Representations from Transformers (BERT)  to Analyze Twitter Data">
            <a:extLst>
              <a:ext uri="{FF2B5EF4-FFF2-40B4-BE49-F238E27FC236}">
                <a16:creationId xmlns:a16="http://schemas.microsoft.com/office/drawing/2014/main" id="{49998765-DF27-5C1E-14ED-9D9814DCFBE3}"/>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8706" y="2444892"/>
            <a:ext cx="7217229" cy="261696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https://eco-cdn.iqpc.com/eco/images/channel_content/images/ai-generated_images_comic_strip_in_blue_modern_styleruOsIIcWQV26K4grrs4kG4RLXQ3zj6fX5aeZucLh.webp"/>
          <p:cNvSpPr>
            <a:spLocks noChangeAspect="1" noChangeArrowheads="1"/>
          </p:cNvSpPr>
          <p:nvPr/>
        </p:nvSpPr>
        <p:spPr bwMode="auto">
          <a:xfrm>
            <a:off x="1731282" y="1281793"/>
            <a:ext cx="1248682" cy="12430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https://eco-cdn.iqpc.com/eco/images/channel_content/images/ai-generated_images_comic_strip_in_blue_modern_styleruOsIIcWQV26K4grrs4kG4RLXQ3zj6fX5aeZucLh.webp"/>
          <p:cNvSpPr>
            <a:spLocks noChangeAspect="1" noChangeArrowheads="1"/>
          </p:cNvSpPr>
          <p:nvPr/>
        </p:nvSpPr>
        <p:spPr bwMode="auto">
          <a:xfrm>
            <a:off x="307975" y="9321"/>
            <a:ext cx="304800" cy="3034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358652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655" y="0"/>
            <a:ext cx="10410689" cy="4196508"/>
          </a:xfrm>
        </p:spPr>
      </p:pic>
      <p:sp>
        <p:nvSpPr>
          <p:cNvPr id="5" name="Content Placeholder 2"/>
          <p:cNvSpPr txBox="1">
            <a:spLocks/>
          </p:cNvSpPr>
          <p:nvPr/>
        </p:nvSpPr>
        <p:spPr>
          <a:xfrm>
            <a:off x="5460815" y="3935185"/>
            <a:ext cx="6600557" cy="33963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Autonomous AI </a:t>
            </a:r>
            <a:r>
              <a:rPr lang="en-US" sz="1600" dirty="0"/>
              <a:t>– Can plan, make decisions, and act independently.</a:t>
            </a:r>
          </a:p>
          <a:p>
            <a:r>
              <a:rPr lang="en-US" sz="1600" b="1" dirty="0"/>
              <a:t>Goal-Oriented</a:t>
            </a:r>
            <a:r>
              <a:rPr lang="en-US" sz="1600" dirty="0"/>
              <a:t> – Optimizes actions to achieve specific objectives.</a:t>
            </a:r>
          </a:p>
          <a:p>
            <a:r>
              <a:rPr lang="en-US" sz="1600" b="1" dirty="0"/>
              <a:t>Adaptive &amp; Learning </a:t>
            </a:r>
            <a:r>
              <a:rPr lang="en-US" sz="1600" dirty="0"/>
              <a:t>– Improves performance based on experience.</a:t>
            </a:r>
          </a:p>
          <a:p>
            <a:r>
              <a:rPr lang="en-US" sz="1600" b="1" dirty="0"/>
              <a:t>Reasoning &amp; Planning </a:t>
            </a:r>
            <a:r>
              <a:rPr lang="en-US" sz="1600" dirty="0"/>
              <a:t>– Develops multi-step strategies to solve problems.</a:t>
            </a:r>
          </a:p>
          <a:p>
            <a:r>
              <a:rPr lang="en-US" sz="1600" b="1" dirty="0"/>
              <a:t>Interacts with Systems </a:t>
            </a:r>
            <a:r>
              <a:rPr lang="en-US" sz="1600" dirty="0"/>
              <a:t>– Engages with digital or physical environments.</a:t>
            </a:r>
          </a:p>
          <a:p>
            <a:r>
              <a:rPr lang="en-US" sz="1600" b="1" dirty="0"/>
              <a:t>Self-Improving</a:t>
            </a:r>
            <a:r>
              <a:rPr lang="en-US" sz="1600" dirty="0"/>
              <a:t> – Some models refine their processes without human input.</a:t>
            </a:r>
            <a:endParaRPr lang="en-IN" sz="1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1549"/>
            <a:ext cx="5684989" cy="2491529"/>
          </a:xfrm>
          <a:prstGeom prst="rect">
            <a:avLst/>
          </a:prstGeom>
        </p:spPr>
      </p:pic>
    </p:spTree>
    <p:extLst>
      <p:ext uri="{BB962C8B-B14F-4D97-AF65-F5344CB8AC3E}">
        <p14:creationId xmlns:p14="http://schemas.microsoft.com/office/powerpoint/2010/main" val="427281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929" y="1363436"/>
            <a:ext cx="6687642" cy="5045528"/>
          </a:xfrm>
        </p:spPr>
        <p:txBody>
          <a:bodyPr>
            <a:noAutofit/>
          </a:bodyPr>
          <a:lstStyle/>
          <a:p>
            <a:r>
              <a:rPr lang="en-US" sz="2000" dirty="0" smtClean="0"/>
              <a:t>Agent </a:t>
            </a:r>
            <a:r>
              <a:rPr lang="en-US" sz="2000" dirty="0"/>
              <a:t>retrieves relevant information using memory, APIs, or knowledge bases.</a:t>
            </a:r>
          </a:p>
          <a:p>
            <a:r>
              <a:rPr lang="en-US" sz="2000" dirty="0"/>
              <a:t>The agent plans the next actions based on predefined or learned goals.</a:t>
            </a:r>
          </a:p>
          <a:p>
            <a:r>
              <a:rPr lang="en-US" sz="2000" dirty="0"/>
              <a:t>It executes actions (e.g., calling APIs, generating responses, controlling robotic devices).</a:t>
            </a:r>
          </a:p>
          <a:p>
            <a:r>
              <a:rPr lang="en-US" sz="2000" dirty="0"/>
              <a:t>The agent learns from feedback and refines its decision-making</a:t>
            </a:r>
            <a:r>
              <a:rPr lang="en-US" sz="2000" dirty="0" smtClean="0"/>
              <a:t>.</a:t>
            </a:r>
            <a:endParaRPr lang="en-IN" sz="2000" dirty="0" smtClean="0"/>
          </a:p>
          <a:p>
            <a:r>
              <a:rPr lang="en-IN" sz="2000" dirty="0" smtClean="0"/>
              <a:t>Enhances </a:t>
            </a:r>
            <a:r>
              <a:rPr lang="en-IN" sz="2000" dirty="0"/>
              <a:t>efficiency in complex systems</a:t>
            </a:r>
            <a:r>
              <a:rPr lang="en-IN" sz="2000" dirty="0" smtClean="0"/>
              <a:t>.</a:t>
            </a:r>
          </a:p>
          <a:p>
            <a:pPr marL="228600" lvl="1">
              <a:spcBef>
                <a:spcPts val="1000"/>
              </a:spcBef>
            </a:pPr>
            <a:r>
              <a:rPr lang="en-IN" sz="2000" dirty="0"/>
              <a:t>Reduces the need for human intervention in repetitive tasks</a:t>
            </a:r>
            <a:r>
              <a:rPr lang="en-IN" sz="2000" dirty="0" smtClean="0"/>
              <a:t>.</a:t>
            </a:r>
          </a:p>
          <a:p>
            <a:pPr marL="228600" lvl="1">
              <a:spcBef>
                <a:spcPts val="1000"/>
              </a:spcBef>
            </a:pPr>
            <a:r>
              <a:rPr lang="en-IN" sz="2000" dirty="0"/>
              <a:t>Plays a critical role in mission-critical operations (e.g., space exploration, medical diagnosis</a:t>
            </a:r>
            <a:r>
              <a:rPr lang="en-IN" sz="2000" dirty="0" smtClean="0"/>
              <a:t>).</a:t>
            </a:r>
          </a:p>
          <a:p>
            <a:r>
              <a:rPr lang="en-US" sz="2000" dirty="0" smtClean="0"/>
              <a:t>The </a:t>
            </a:r>
            <a:r>
              <a:rPr lang="en-US" sz="2000" dirty="0"/>
              <a:t>agent receives an input (text, image, or structured data).</a:t>
            </a:r>
          </a:p>
          <a:p>
            <a:pPr marL="228600" lvl="1">
              <a:spcBef>
                <a:spcPts val="1000"/>
              </a:spcBef>
            </a:pPr>
            <a:endParaRPr lang="en-IN" sz="2000" dirty="0"/>
          </a:p>
          <a:p>
            <a:pPr marL="228600" lvl="1">
              <a:spcBef>
                <a:spcPts val="1000"/>
              </a:spcBef>
            </a:pPr>
            <a:endParaRPr lang="en-IN" sz="2000" dirty="0"/>
          </a:p>
          <a:p>
            <a:endParaRPr lang="en-IN" sz="2000" dirty="0" smtClean="0"/>
          </a:p>
          <a:p>
            <a:endParaRPr lang="en-IN" sz="2000" dirty="0"/>
          </a:p>
          <a:p>
            <a:pPr marL="0" indent="0">
              <a:buNone/>
            </a:pPr>
            <a:endParaRPr lang="en-IN" sz="2000" dirty="0" smtClean="0"/>
          </a:p>
          <a:p>
            <a:endParaRPr lang="en-IN" sz="2000" dirty="0"/>
          </a:p>
        </p:txBody>
      </p:sp>
      <p:pic>
        <p:nvPicPr>
          <p:cNvPr id="5" name="Picture 2" descr="https://www.htcinc.com/wp-content/uploads/2024/07/Diagram_Fig-Overview-of-an-Agent-AI-syste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2733" y="1420586"/>
            <a:ext cx="5139267" cy="444953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669471" y="307975"/>
            <a:ext cx="10684329" cy="712561"/>
          </a:xfrm>
        </p:spPr>
        <p:txBody>
          <a:bodyPr>
            <a:normAutofit/>
          </a:bodyPr>
          <a:lstStyle/>
          <a:p>
            <a:r>
              <a:rPr lang="en-IN" sz="3200" b="1" dirty="0">
                <a:latin typeface="+mn-lt"/>
              </a:rPr>
              <a:t>Working Mechanism</a:t>
            </a:r>
            <a:r>
              <a:rPr lang="en-IN" sz="3200" b="1" dirty="0" smtClean="0">
                <a:latin typeface="+mn-lt"/>
              </a:rPr>
              <a:t> and Importance of Agentic </a:t>
            </a:r>
            <a:r>
              <a:rPr lang="en-IN" sz="3200" b="1" dirty="0">
                <a:latin typeface="+mn-lt"/>
              </a:rPr>
              <a:t>AI </a:t>
            </a:r>
          </a:p>
        </p:txBody>
      </p:sp>
    </p:spTree>
    <p:extLst>
      <p:ext uri="{BB962C8B-B14F-4D97-AF65-F5344CB8AC3E}">
        <p14:creationId xmlns:p14="http://schemas.microsoft.com/office/powerpoint/2010/main" val="1314459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333"/>
            <a:ext cx="10515600" cy="573768"/>
          </a:xfrm>
        </p:spPr>
        <p:txBody>
          <a:bodyPr>
            <a:normAutofit/>
          </a:bodyPr>
          <a:lstStyle/>
          <a:p>
            <a:r>
              <a:rPr lang="en-IN" sz="3200" b="1" dirty="0" smtClean="0">
                <a:latin typeface="+mn-lt"/>
              </a:rPr>
              <a:t>How Agentic AI Works?</a:t>
            </a:r>
            <a:endParaRPr lang="en-IN" sz="3200" dirty="0">
              <a:latin typeface="+mn-lt"/>
            </a:endParaRPr>
          </a:p>
        </p:txBody>
      </p:sp>
      <p:sp>
        <p:nvSpPr>
          <p:cNvPr id="3" name="Content Placeholder 2"/>
          <p:cNvSpPr>
            <a:spLocks noGrp="1"/>
          </p:cNvSpPr>
          <p:nvPr>
            <p:ph idx="1"/>
          </p:nvPr>
        </p:nvSpPr>
        <p:spPr>
          <a:xfrm>
            <a:off x="838200" y="1077686"/>
            <a:ext cx="7195457" cy="5715000"/>
          </a:xfrm>
        </p:spPr>
        <p:txBody>
          <a:bodyPr>
            <a:noAutofit/>
          </a:bodyPr>
          <a:lstStyle/>
          <a:p>
            <a:pPr marL="0" indent="0">
              <a:buNone/>
            </a:pPr>
            <a:r>
              <a:rPr lang="en-US" sz="1700" b="1" dirty="0"/>
              <a:t>Core Components of Agentic </a:t>
            </a:r>
            <a:r>
              <a:rPr lang="en-US" sz="1700" b="1" dirty="0" smtClean="0"/>
              <a:t>AI:</a:t>
            </a:r>
            <a:endParaRPr lang="en-US" sz="1700" b="1" dirty="0"/>
          </a:p>
          <a:p>
            <a:r>
              <a:rPr lang="en-US" sz="1600" b="1" dirty="0"/>
              <a:t>Perception Module</a:t>
            </a:r>
            <a:r>
              <a:rPr lang="en-US" sz="1600" dirty="0"/>
              <a:t>: Uses sensors, APIs, or databases to gather information.</a:t>
            </a:r>
          </a:p>
          <a:p>
            <a:r>
              <a:rPr lang="en-US" sz="1600" b="1" dirty="0"/>
              <a:t>Planning &amp; Reasoning</a:t>
            </a:r>
            <a:r>
              <a:rPr lang="en-US" sz="1600" dirty="0"/>
              <a:t>: Uses techniques like Tree Search, Reinforcement Learning (RL), or Large Language Models (LLMs) to make decisions.</a:t>
            </a:r>
          </a:p>
          <a:p>
            <a:r>
              <a:rPr lang="en-US" sz="1600" b="1" dirty="0"/>
              <a:t>Memory &amp; Learning</a:t>
            </a:r>
            <a:r>
              <a:rPr lang="en-US" sz="1600" dirty="0"/>
              <a:t>: Stores past interactions to improve over time.</a:t>
            </a:r>
          </a:p>
          <a:p>
            <a:r>
              <a:rPr lang="en-US" sz="1600" b="1" dirty="0"/>
              <a:t>Action Execution</a:t>
            </a:r>
            <a:r>
              <a:rPr lang="en-US" sz="1600" dirty="0"/>
              <a:t>: Interfaces with APIs, automation tools, or robotic hardware to carry out tasks</a:t>
            </a:r>
            <a:r>
              <a:rPr lang="en-US" sz="1600" dirty="0" smtClean="0"/>
              <a:t>.</a:t>
            </a:r>
            <a:endParaRPr lang="en-US" sz="1600" dirty="0"/>
          </a:p>
          <a:p>
            <a:pPr marL="0" indent="0">
              <a:buNone/>
            </a:pPr>
            <a:r>
              <a:rPr lang="en-US" sz="1700" b="1" dirty="0"/>
              <a:t>Technologies Enabling Agentic </a:t>
            </a:r>
            <a:r>
              <a:rPr lang="en-US" sz="1700" b="1" dirty="0" smtClean="0"/>
              <a:t>AI:</a:t>
            </a:r>
            <a:endParaRPr lang="en-US" sz="1700" b="1" dirty="0"/>
          </a:p>
          <a:p>
            <a:r>
              <a:rPr lang="en-US" sz="1600" dirty="0"/>
              <a:t>LLMs (e.g., GPT, Claude, Gemini): For reasoning, planning, and generating human-like responses.</a:t>
            </a:r>
          </a:p>
          <a:p>
            <a:r>
              <a:rPr lang="en-US" sz="1600" dirty="0"/>
              <a:t>Retrieval-Augmented Generation (RAG): Enhances responses by retrieving relevant external knowledge.</a:t>
            </a:r>
          </a:p>
          <a:p>
            <a:r>
              <a:rPr lang="en-US" sz="1600" dirty="0"/>
              <a:t>Multi-Agent Systems: AI agents collaborate, each specializing in different tasks.</a:t>
            </a:r>
          </a:p>
          <a:p>
            <a:r>
              <a:rPr lang="en-US" sz="1600" dirty="0"/>
              <a:t>Reinforcement Learning (RL): Helps agents learn from rewards and improve decision-making.</a:t>
            </a:r>
          </a:p>
          <a:p>
            <a:r>
              <a:rPr lang="en-US" sz="1600" dirty="0"/>
              <a:t>Autonomous Agents Frameworks (e.g</a:t>
            </a:r>
            <a:r>
              <a:rPr lang="en-US" sz="1600" dirty="0" smtClean="0"/>
              <a:t>. </a:t>
            </a:r>
            <a:r>
              <a:rPr lang="en-US" sz="1600" b="1" dirty="0"/>
              <a:t>LangChain</a:t>
            </a:r>
            <a:r>
              <a:rPr lang="en-US" sz="1600" dirty="0" smtClean="0"/>
              <a:t>, </a:t>
            </a:r>
            <a:r>
              <a:rPr lang="en-US" sz="1600" b="1" dirty="0" smtClean="0"/>
              <a:t>Langraph</a:t>
            </a:r>
            <a:r>
              <a:rPr lang="en-US" sz="1600" dirty="0" smtClean="0"/>
              <a:t>, </a:t>
            </a:r>
            <a:r>
              <a:rPr lang="en-US" sz="1600" b="1" dirty="0"/>
              <a:t>AutoGen</a:t>
            </a:r>
            <a:r>
              <a:rPr lang="en-US" sz="1600" dirty="0"/>
              <a:t>, </a:t>
            </a:r>
            <a:r>
              <a:rPr lang="en-US" sz="1600" b="1" dirty="0"/>
              <a:t>CrewAI</a:t>
            </a:r>
            <a:r>
              <a:rPr lang="en-US" sz="1600" dirty="0"/>
              <a:t>): For building and orchestrating AI agents</a:t>
            </a:r>
            <a:r>
              <a:rPr lang="en-US" sz="1600" dirty="0" smtClean="0"/>
              <a:t>.</a:t>
            </a:r>
            <a:endParaRPr lang="en-US" sz="1600" dirty="0"/>
          </a:p>
        </p:txBody>
      </p:sp>
      <p:pic>
        <p:nvPicPr>
          <p:cNvPr id="1026" name="Picture 2" descr="What is reinforcement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8443" y="3996652"/>
            <a:ext cx="2732488" cy="27960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193" y="268334"/>
            <a:ext cx="4135573" cy="3728318"/>
          </a:xfrm>
          <a:prstGeom prst="rect">
            <a:avLst/>
          </a:prstGeom>
        </p:spPr>
      </p:pic>
    </p:spTree>
    <p:extLst>
      <p:ext uri="{BB962C8B-B14F-4D97-AF65-F5344CB8AC3E}">
        <p14:creationId xmlns:p14="http://schemas.microsoft.com/office/powerpoint/2010/main" val="1954076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9733" y="175534"/>
            <a:ext cx="10515600" cy="848934"/>
          </a:xfrm>
        </p:spPr>
        <p:txBody>
          <a:bodyPr>
            <a:normAutofit/>
          </a:bodyPr>
          <a:lstStyle/>
          <a:p>
            <a:r>
              <a:rPr lang="en-IN" sz="3200" b="1" dirty="0" smtClean="0">
                <a:latin typeface="+mn-lt"/>
              </a:rPr>
              <a:t>Applications of Agentic AI</a:t>
            </a:r>
            <a:endParaRPr lang="en-IN" sz="3200" b="1" dirty="0">
              <a:latin typeface="+mn-lt"/>
            </a:endParaRPr>
          </a:p>
        </p:txBody>
      </p:sp>
      <p:sp>
        <p:nvSpPr>
          <p:cNvPr id="3" name="Content Placeholder 2"/>
          <p:cNvSpPr>
            <a:spLocks noGrp="1"/>
          </p:cNvSpPr>
          <p:nvPr>
            <p:ph idx="1"/>
          </p:nvPr>
        </p:nvSpPr>
        <p:spPr>
          <a:xfrm>
            <a:off x="693964" y="1024468"/>
            <a:ext cx="6841673" cy="5479142"/>
          </a:xfrm>
        </p:spPr>
        <p:txBody>
          <a:bodyPr>
            <a:noAutofit/>
          </a:bodyPr>
          <a:lstStyle/>
          <a:p>
            <a:pPr marL="0" lvl="0" indent="0">
              <a:buNone/>
            </a:pPr>
            <a:endParaRPr lang="en-IN" sz="1800" dirty="0" smtClean="0"/>
          </a:p>
          <a:p>
            <a:pPr fontAlgn="base"/>
            <a:r>
              <a:rPr lang="en-US" sz="1800" b="1" dirty="0"/>
              <a:t>Autonomous Vehicles</a:t>
            </a:r>
            <a:r>
              <a:rPr lang="en-US" sz="1800" dirty="0"/>
              <a:t>: Agentic AI can be used in self-driving cars, where the AI acts as the driver, making real-time decisions based on traffic conditions, road signs, and other environmental factors.</a:t>
            </a:r>
          </a:p>
          <a:p>
            <a:pPr fontAlgn="base"/>
            <a:r>
              <a:rPr lang="en-US" sz="1800" b="1" dirty="0"/>
              <a:t>Healthcare</a:t>
            </a:r>
            <a:r>
              <a:rPr lang="en-US" sz="1800" dirty="0"/>
              <a:t>: In healthcare, Agentic AI could assist in patient diagnosis and treatment planning by autonomously analyzing medical data and recommending personalized treatment options.</a:t>
            </a:r>
          </a:p>
          <a:p>
            <a:pPr fontAlgn="base"/>
            <a:r>
              <a:rPr lang="en-US" sz="1800" b="1" dirty="0"/>
              <a:t>Finance</a:t>
            </a:r>
            <a:r>
              <a:rPr lang="en-US" sz="1800" dirty="0"/>
              <a:t>: Agentic AI could be employed in the financial sector for algorithmic trading, where the AI independently makes trading decisions based on market trends and data analysis.</a:t>
            </a:r>
          </a:p>
          <a:p>
            <a:pPr fontAlgn="base"/>
            <a:r>
              <a:rPr lang="en-US" sz="1800" b="1" dirty="0"/>
              <a:t>Robotics</a:t>
            </a:r>
            <a:r>
              <a:rPr lang="en-US" sz="1800" dirty="0"/>
              <a:t>: In robotics, Agentic AI could power robots that perform complex tasks autonomously, such as search and rescue missions in disaster-stricken areas.</a:t>
            </a:r>
          </a:p>
          <a:p>
            <a:pPr fontAlgn="base"/>
            <a:r>
              <a:rPr lang="en-US" sz="1800" b="1" dirty="0"/>
              <a:t>Smart Home Systems</a:t>
            </a:r>
            <a:r>
              <a:rPr lang="en-US" sz="1800" dirty="0"/>
              <a:t>: Agentic AI could enhance smart home systems by autonomously managing energy consumption, security, and other home automation features.</a:t>
            </a:r>
          </a:p>
          <a:p>
            <a:pPr lvl="1"/>
            <a:endParaRPr lang="en-IN" sz="1800" dirty="0" smtClean="0"/>
          </a:p>
        </p:txBody>
      </p:sp>
      <p:pic>
        <p:nvPicPr>
          <p:cNvPr id="7170" name="Picture 2" descr="https://shooliniuniversity.com/blog/wp-content/uploads/2023/02/Applications-of-AI-1024x7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637" y="1958407"/>
            <a:ext cx="4504419" cy="3378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71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245" y="212271"/>
            <a:ext cx="10515600" cy="774548"/>
          </a:xfrm>
        </p:spPr>
        <p:txBody>
          <a:bodyPr>
            <a:normAutofit/>
          </a:bodyPr>
          <a:lstStyle/>
          <a:p>
            <a:r>
              <a:rPr lang="en-US" sz="2800" b="1" dirty="0" smtClean="0">
                <a:latin typeface="+mn-lt"/>
              </a:rPr>
              <a:t> </a:t>
            </a:r>
            <a:r>
              <a:rPr lang="en-US" sz="2800" b="1" dirty="0" smtClean="0">
                <a:latin typeface="+mn-lt"/>
              </a:rPr>
              <a:t>1. Microsoft's </a:t>
            </a:r>
            <a:r>
              <a:rPr lang="en-US" sz="2800" b="1" dirty="0">
                <a:latin typeface="+mn-lt"/>
              </a:rPr>
              <a:t>Project AutoGen</a:t>
            </a:r>
            <a:endParaRPr lang="en-IN" sz="2800" dirty="0">
              <a:latin typeface="+mn-lt"/>
            </a:endParaRPr>
          </a:p>
        </p:txBody>
      </p:sp>
      <p:sp>
        <p:nvSpPr>
          <p:cNvPr id="3" name="Content Placeholder 2"/>
          <p:cNvSpPr>
            <a:spLocks noGrp="1"/>
          </p:cNvSpPr>
          <p:nvPr>
            <p:ph idx="1"/>
          </p:nvPr>
        </p:nvSpPr>
        <p:spPr>
          <a:xfrm>
            <a:off x="577245" y="844474"/>
            <a:ext cx="6681683" cy="6087005"/>
          </a:xfrm>
        </p:spPr>
        <p:txBody>
          <a:bodyPr>
            <a:normAutofit/>
          </a:bodyPr>
          <a:lstStyle/>
          <a:p>
            <a:pPr marL="0" indent="0" fontAlgn="base">
              <a:buNone/>
            </a:pPr>
            <a:endParaRPr lang="en-US" sz="1800" b="1" dirty="0"/>
          </a:p>
          <a:p>
            <a:pPr fontAlgn="base"/>
            <a:r>
              <a:rPr lang="en-US" sz="1800" dirty="0"/>
              <a:t>AutoGen is an open-source framework developed by Microsoft that simplifies the orchestration, optimization, and automation of workflows involving large language </a:t>
            </a:r>
            <a:r>
              <a:rPr lang="en-US" sz="1800" dirty="0" smtClean="0"/>
              <a:t>models. </a:t>
            </a:r>
            <a:r>
              <a:rPr lang="en-US" sz="1800" dirty="0"/>
              <a:t>It enables the creation of multi-agent systems where agents can converse and collaborate to solve complex tasks.</a:t>
            </a:r>
          </a:p>
          <a:p>
            <a:pPr fontAlgn="base"/>
            <a:r>
              <a:rPr lang="en-US" sz="1800" b="1" dirty="0" smtClean="0"/>
              <a:t>Customizable </a:t>
            </a:r>
            <a:r>
              <a:rPr lang="en-US" sz="1800" b="1" dirty="0"/>
              <a:t>Agents</a:t>
            </a:r>
            <a:r>
              <a:rPr lang="en-US" sz="1800" dirty="0"/>
              <a:t>: AutoGen allows developers to define specialized agents with specific capabilities that can interact with one another.</a:t>
            </a:r>
          </a:p>
          <a:p>
            <a:pPr fontAlgn="base"/>
            <a:r>
              <a:rPr lang="en-US" sz="1800" b="1" dirty="0"/>
              <a:t>Integration of Human Feedback</a:t>
            </a:r>
            <a:r>
              <a:rPr lang="en-US" sz="1800" dirty="0"/>
              <a:t>: The framework supports human-in-the-loop workflows, allowing for real-time human input and oversight.</a:t>
            </a:r>
          </a:p>
          <a:p>
            <a:pPr fontAlgn="base"/>
            <a:r>
              <a:rPr lang="en-US" sz="1800" b="1" dirty="0"/>
              <a:t>Enhanced Performance</a:t>
            </a:r>
            <a:r>
              <a:rPr lang="en-US" sz="1800" dirty="0"/>
              <a:t>: By automating multi-agent interactions, AutoGen significantly reduces manual effort and enhances the efficiency of LLM applications, making it easier to build complex systems for various domains like supply chain optimization and code-based question answering</a:t>
            </a:r>
          </a:p>
          <a:p>
            <a:pPr marL="0" indent="0">
              <a:buNone/>
            </a:pPr>
            <a:r>
              <a:rPr lang="en-US" sz="1800" dirty="0"/>
              <a:t/>
            </a:r>
            <a:br>
              <a:rPr lang="en-US" sz="1800" dirty="0"/>
            </a:br>
            <a:endParaRPr lang="en-IN" sz="1800" dirty="0"/>
          </a:p>
        </p:txBody>
      </p:sp>
      <p:pic>
        <p:nvPicPr>
          <p:cNvPr id="2052" name="Picture 4" descr="https://miro.medium.com/v2/resize:fit:1200/1*h70nUMRoLljF0tbqcBZ7C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9500" y="1891845"/>
            <a:ext cx="4894096" cy="272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100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2561"/>
          </a:xfrm>
        </p:spPr>
        <p:txBody>
          <a:bodyPr>
            <a:normAutofit/>
          </a:bodyPr>
          <a:lstStyle/>
          <a:p>
            <a:pPr fontAlgn="base"/>
            <a:r>
              <a:rPr lang="en-US" sz="3200" b="1" dirty="0" smtClean="0">
                <a:latin typeface="+mn-lt"/>
              </a:rPr>
              <a:t>2. JPMorgan </a:t>
            </a:r>
            <a:r>
              <a:rPr lang="en-US" sz="3200" b="1" dirty="0">
                <a:latin typeface="+mn-lt"/>
              </a:rPr>
              <a:t>Chase's COiN: Agentic AI for Finance</a:t>
            </a:r>
          </a:p>
        </p:txBody>
      </p:sp>
      <p:sp>
        <p:nvSpPr>
          <p:cNvPr id="3" name="Content Placeholder 2"/>
          <p:cNvSpPr>
            <a:spLocks noGrp="1"/>
          </p:cNvSpPr>
          <p:nvPr>
            <p:ph idx="1"/>
          </p:nvPr>
        </p:nvSpPr>
        <p:spPr>
          <a:xfrm>
            <a:off x="838200" y="1322614"/>
            <a:ext cx="10297886" cy="5086350"/>
          </a:xfrm>
        </p:spPr>
        <p:txBody>
          <a:bodyPr>
            <a:normAutofit fontScale="70000" lnSpcReduction="20000"/>
          </a:bodyPr>
          <a:lstStyle/>
          <a:p>
            <a:pPr marL="0" indent="0" fontAlgn="base">
              <a:buNone/>
            </a:pPr>
            <a:r>
              <a:rPr lang="en-US" dirty="0" smtClean="0"/>
              <a:t>JPMorgan </a:t>
            </a:r>
            <a:r>
              <a:rPr lang="en-US" dirty="0"/>
              <a:t>Chase's Contract Intelligence (COiN) is a groundbreaking application of agentic AI in the financial services industry. COiN is a machine learning system designed to automate the analysis of legal documents, such as contracts and agreements</a:t>
            </a:r>
            <a:r>
              <a:rPr lang="en-US" dirty="0" smtClean="0"/>
              <a:t>.</a:t>
            </a:r>
          </a:p>
          <a:p>
            <a:pPr marL="0" indent="0" fontAlgn="base">
              <a:buNone/>
            </a:pPr>
            <a:endParaRPr lang="en-US" dirty="0"/>
          </a:p>
          <a:p>
            <a:pPr marL="0" indent="0" fontAlgn="base">
              <a:buNone/>
            </a:pPr>
            <a:r>
              <a:rPr lang="en-US" b="1" dirty="0"/>
              <a:t>How COiN Works</a:t>
            </a:r>
          </a:p>
          <a:p>
            <a:pPr fontAlgn="base"/>
            <a:r>
              <a:rPr lang="en-US" dirty="0"/>
              <a:t>COiN uses</a:t>
            </a:r>
            <a:r>
              <a:rPr lang="en-US" u="sng" dirty="0"/>
              <a:t> </a:t>
            </a:r>
            <a:r>
              <a:rPr lang="en-US" dirty="0"/>
              <a:t>natural language </a:t>
            </a:r>
            <a:r>
              <a:rPr lang="en-US" dirty="0" smtClean="0"/>
              <a:t>processing </a:t>
            </a:r>
            <a:r>
              <a:rPr lang="en-US" dirty="0"/>
              <a:t>and machine learning techniques to:</a:t>
            </a:r>
          </a:p>
          <a:p>
            <a:pPr fontAlgn="base"/>
            <a:r>
              <a:rPr lang="en-US" b="1" dirty="0"/>
              <a:t>Extract Data:</a:t>
            </a:r>
            <a:r>
              <a:rPr lang="en-US" dirty="0"/>
              <a:t> It can automatically extract key information from legal documents, such as dates, parties involved, and contractual terms.</a:t>
            </a:r>
          </a:p>
          <a:p>
            <a:pPr fontAlgn="base"/>
            <a:r>
              <a:rPr lang="en-US" b="1" dirty="0"/>
              <a:t>Analyze Contracts:</a:t>
            </a:r>
            <a:r>
              <a:rPr lang="en-US" dirty="0"/>
              <a:t> COiN can analyze contracts for potential risks, inconsistencies, or errors.</a:t>
            </a:r>
          </a:p>
          <a:p>
            <a:pPr fontAlgn="base"/>
            <a:r>
              <a:rPr lang="en-US" b="1" dirty="0"/>
              <a:t>Automate Processes:</a:t>
            </a:r>
            <a:r>
              <a:rPr lang="en-US" dirty="0"/>
              <a:t> By automating these tasks, COiN can significantly reduce the time and cost associated with manual contract review.</a:t>
            </a:r>
          </a:p>
          <a:p>
            <a:pPr fontAlgn="base"/>
            <a:r>
              <a:rPr lang="en-US" b="1" dirty="0"/>
              <a:t>Impact on the Financial Industry</a:t>
            </a:r>
          </a:p>
          <a:p>
            <a:pPr fontAlgn="base"/>
            <a:r>
              <a:rPr lang="en-US" dirty="0"/>
              <a:t>JPMorgan Chase's COiN has the potential to revolutionize the way financial institutions handle legal documents. By automating routine tasks, COiN can improve efficiency, reduce costs, and enhance risk management. It also represents a significant step forward in the development of agentic AI applications for the financial services industry.</a:t>
            </a:r>
          </a:p>
        </p:txBody>
      </p:sp>
    </p:spTree>
    <p:extLst>
      <p:ext uri="{BB962C8B-B14F-4D97-AF65-F5344CB8AC3E}">
        <p14:creationId xmlns:p14="http://schemas.microsoft.com/office/powerpoint/2010/main" val="1621648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8889"/>
          </a:xfrm>
        </p:spPr>
        <p:txBody>
          <a:bodyPr>
            <a:normAutofit/>
          </a:bodyPr>
          <a:lstStyle/>
          <a:p>
            <a:pPr fontAlgn="base"/>
            <a:r>
              <a:rPr lang="en-US" sz="3200" b="1" dirty="0" smtClean="0">
                <a:latin typeface="+mn-lt"/>
              </a:rPr>
              <a:t>3. Moveworks </a:t>
            </a:r>
            <a:r>
              <a:rPr lang="en-US" sz="3200" b="1" dirty="0">
                <a:latin typeface="+mn-lt"/>
              </a:rPr>
              <a:t>Next-Gen Copilot</a:t>
            </a:r>
          </a:p>
        </p:txBody>
      </p:sp>
      <p:sp>
        <p:nvSpPr>
          <p:cNvPr id="3" name="Content Placeholder 2"/>
          <p:cNvSpPr>
            <a:spLocks noGrp="1"/>
          </p:cNvSpPr>
          <p:nvPr>
            <p:ph idx="1"/>
          </p:nvPr>
        </p:nvSpPr>
        <p:spPr>
          <a:xfrm>
            <a:off x="838200" y="1270452"/>
            <a:ext cx="8134350" cy="5367111"/>
          </a:xfrm>
        </p:spPr>
        <p:txBody>
          <a:bodyPr>
            <a:normAutofit/>
          </a:bodyPr>
          <a:lstStyle/>
          <a:p>
            <a:pPr fontAlgn="base"/>
            <a:r>
              <a:rPr lang="en-US" sz="2200" b="1" dirty="0"/>
              <a:t> </a:t>
            </a:r>
            <a:r>
              <a:rPr lang="en-US" sz="2200" dirty="0" smtClean="0"/>
              <a:t>Moveworks </a:t>
            </a:r>
            <a:r>
              <a:rPr lang="en-US" sz="2200" dirty="0"/>
              <a:t>is known for its AI-driven solutions that enhance workplace productivity. Their Next-Gen Copilot leverages agentic AI to automate IT support tasks, enabling employees to resolve issues quickly and efficiently</a:t>
            </a:r>
            <a:r>
              <a:rPr lang="en-US" sz="2200" dirty="0" smtClean="0"/>
              <a:t>.</a:t>
            </a:r>
          </a:p>
          <a:p>
            <a:pPr marL="0" indent="0" fontAlgn="base">
              <a:buNone/>
            </a:pPr>
            <a:endParaRPr lang="en-US" sz="2200" dirty="0"/>
          </a:p>
          <a:p>
            <a:pPr marL="0" indent="0" fontAlgn="base">
              <a:buNone/>
            </a:pPr>
            <a:r>
              <a:rPr lang="en-US" sz="2200" b="1" dirty="0"/>
              <a:t>Key Features of Moveworks’ Next-Gen Copilot</a:t>
            </a:r>
            <a:endParaRPr lang="en-US" sz="2200" dirty="0"/>
          </a:p>
          <a:p>
            <a:pPr fontAlgn="base"/>
            <a:r>
              <a:rPr lang="en-US" sz="2200" b="1" dirty="0"/>
              <a:t>Autonomous Issue Resolution</a:t>
            </a:r>
            <a:r>
              <a:rPr lang="en-US" sz="2200" dirty="0"/>
              <a:t>: The Copilot can autonomously diagnose and resolve common IT issues without human intervention, streamlining support processes.</a:t>
            </a:r>
          </a:p>
          <a:p>
            <a:pPr fontAlgn="base"/>
            <a:r>
              <a:rPr lang="en-US" sz="2200" b="1" dirty="0"/>
              <a:t>Natural Language Understanding</a:t>
            </a:r>
            <a:r>
              <a:rPr lang="en-US" sz="2200" dirty="0"/>
              <a:t>: It utilizes advanced natural language processing capabilities to understand user queries and provide accurate responses.</a:t>
            </a:r>
          </a:p>
          <a:p>
            <a:pPr fontAlgn="base"/>
            <a:r>
              <a:rPr lang="en-US" sz="2200" b="1" dirty="0"/>
              <a:t>Integration with Existing Systems</a:t>
            </a:r>
            <a:r>
              <a:rPr lang="en-US" sz="2200" dirty="0"/>
              <a:t>: The Copilot seamlessly integrates with various enterprise systems, enhancing its ability to assist employees by providing timely and relevant information</a:t>
            </a:r>
          </a:p>
        </p:txBody>
      </p:sp>
      <p:pic>
        <p:nvPicPr>
          <p:cNvPr id="6148" name="Picture 4" descr="https://www.servicedeskshow.com/wp-content/uploads/2023/04/Moveworks-logo-1588x62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37160" y="2930976"/>
            <a:ext cx="3952628" cy="155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55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9518"/>
          </a:xfrm>
        </p:spPr>
        <p:txBody>
          <a:bodyPr>
            <a:normAutofit/>
          </a:bodyPr>
          <a:lstStyle/>
          <a:p>
            <a:pPr fontAlgn="base"/>
            <a:r>
              <a:rPr lang="en-US" sz="3200" b="1" dirty="0" smtClean="0">
                <a:latin typeface="+mn-lt"/>
              </a:rPr>
              <a:t>4. Allen </a:t>
            </a:r>
            <a:r>
              <a:rPr lang="en-US" sz="3200" b="1" dirty="0">
                <a:latin typeface="+mn-lt"/>
              </a:rPr>
              <a:t>Institute for AI's Lumos</a:t>
            </a:r>
          </a:p>
        </p:txBody>
      </p:sp>
      <p:sp>
        <p:nvSpPr>
          <p:cNvPr id="3" name="Content Placeholder 2"/>
          <p:cNvSpPr>
            <a:spLocks noGrp="1"/>
          </p:cNvSpPr>
          <p:nvPr>
            <p:ph idx="1"/>
          </p:nvPr>
        </p:nvSpPr>
        <p:spPr>
          <a:xfrm>
            <a:off x="838200" y="1572532"/>
            <a:ext cx="6713764" cy="5285468"/>
          </a:xfrm>
        </p:spPr>
        <p:txBody>
          <a:bodyPr>
            <a:normAutofit fontScale="70000" lnSpcReduction="20000"/>
          </a:bodyPr>
          <a:lstStyle/>
          <a:p>
            <a:pPr fontAlgn="base"/>
            <a:r>
              <a:rPr lang="en-US" dirty="0" smtClean="0"/>
              <a:t>Lumos </a:t>
            </a:r>
            <a:r>
              <a:rPr lang="en-US" dirty="0"/>
              <a:t>is an open-source framework designed for training language agents, developed by the Allen Institute for AI. It focuses on creating agents that can perform complex interactive tasks by leveraging a modular architecture and a unified training dataset.</a:t>
            </a:r>
          </a:p>
          <a:p>
            <a:pPr fontAlgn="base"/>
            <a:endParaRPr lang="en-US" b="1" dirty="0" smtClean="0"/>
          </a:p>
          <a:p>
            <a:pPr marL="0" indent="0" fontAlgn="base">
              <a:buNone/>
            </a:pPr>
            <a:r>
              <a:rPr lang="en-US" b="1" dirty="0" smtClean="0"/>
              <a:t>Key </a:t>
            </a:r>
            <a:r>
              <a:rPr lang="en-US" b="1" dirty="0"/>
              <a:t>Features of Allen Institute for AI's Lumos</a:t>
            </a:r>
            <a:endParaRPr lang="en-US" dirty="0"/>
          </a:p>
          <a:p>
            <a:pPr fontAlgn="base"/>
            <a:r>
              <a:rPr lang="en-US" b="1" dirty="0"/>
              <a:t>Modular Design</a:t>
            </a:r>
            <a:r>
              <a:rPr lang="en-US" dirty="0"/>
              <a:t>: Lumos consists of planning, grounding, and execution modules, allowing for flexibility and scalability in developing language agents.</a:t>
            </a:r>
          </a:p>
          <a:p>
            <a:pPr fontAlgn="base"/>
            <a:r>
              <a:rPr lang="en-US" b="1" dirty="0"/>
              <a:t>High-Quality Training Data</a:t>
            </a:r>
            <a:r>
              <a:rPr lang="en-US" dirty="0"/>
              <a:t>: The framework uses a large set of high-quality annotations derived from existing benchmarks, enabling agents to handle a wide range of tasks effectively.</a:t>
            </a:r>
          </a:p>
          <a:p>
            <a:pPr fontAlgn="base"/>
            <a:r>
              <a:rPr lang="en-US" b="1" dirty="0"/>
              <a:t>Competitive Performance</a:t>
            </a:r>
            <a:r>
              <a:rPr lang="en-US" dirty="0"/>
              <a:t>: Lumos has demonstrated superior performance compared to existing models on various benchmarks, showcasing its potential for advancing research in agentic AI</a:t>
            </a:r>
          </a:p>
          <a:p>
            <a:pPr marL="0" indent="0">
              <a:buNone/>
            </a:pPr>
            <a:r>
              <a:rPr lang="en-US" dirty="0"/>
              <a:t/>
            </a:r>
            <a:br>
              <a:rPr lang="en-US" dirty="0"/>
            </a:br>
            <a:endParaRPr lang="en-IN" dirty="0"/>
          </a:p>
        </p:txBody>
      </p:sp>
      <p:pic>
        <p:nvPicPr>
          <p:cNvPr id="7170" name="Picture 2" descr="https://news.cs.washington.edu/wp-content/uploads/2015/02/AI2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864" y="2013404"/>
            <a:ext cx="4199617" cy="360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861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050" y="1020535"/>
            <a:ext cx="11244944" cy="5535385"/>
          </a:xfrm>
        </p:spPr>
        <p:txBody>
          <a:bodyPr>
            <a:normAutofit/>
          </a:bodyPr>
          <a:lstStyle/>
          <a:p>
            <a:r>
              <a:rPr lang="en-US" sz="1800" b="1" dirty="0"/>
              <a:t>Automation of Complex </a:t>
            </a:r>
            <a:r>
              <a:rPr lang="en-US" sz="1800" b="1" dirty="0" smtClean="0"/>
              <a:t>Tasks</a:t>
            </a:r>
            <a:r>
              <a:rPr lang="en-US" sz="1800" dirty="0" smtClean="0"/>
              <a:t>: </a:t>
            </a:r>
            <a:r>
              <a:rPr lang="en-US" sz="1800" dirty="0"/>
              <a:t>Handles multi-step processes with minimal human intervention, increasing efficiency</a:t>
            </a:r>
            <a:r>
              <a:rPr lang="en-US" sz="1800" dirty="0" smtClean="0"/>
              <a:t>.</a:t>
            </a:r>
            <a:endParaRPr lang="en-US" sz="1800" dirty="0"/>
          </a:p>
          <a:p>
            <a:r>
              <a:rPr lang="en-US" sz="1800" b="1" dirty="0"/>
              <a:t>Enhanced </a:t>
            </a:r>
            <a:r>
              <a:rPr lang="en-US" sz="1800" b="1" dirty="0" smtClean="0"/>
              <a:t>Productivity:</a:t>
            </a:r>
            <a:r>
              <a:rPr lang="en-US" sz="1800" dirty="0" smtClean="0"/>
              <a:t> </a:t>
            </a:r>
            <a:r>
              <a:rPr lang="en-US" sz="1800" dirty="0"/>
              <a:t>AI agents can work continuously without fatigue, speeding up decision-making and execution</a:t>
            </a:r>
            <a:r>
              <a:rPr lang="en-US" sz="1800" dirty="0" smtClean="0"/>
              <a:t>.</a:t>
            </a:r>
            <a:endParaRPr lang="en-US" sz="1800" dirty="0"/>
          </a:p>
          <a:p>
            <a:r>
              <a:rPr lang="en-US" sz="1800" b="1" dirty="0"/>
              <a:t>Adaptive </a:t>
            </a:r>
            <a:r>
              <a:rPr lang="en-US" sz="1800" b="1" dirty="0" smtClean="0"/>
              <a:t>Problem-Solving:</a:t>
            </a:r>
            <a:r>
              <a:rPr lang="en-US" sz="1800" dirty="0" smtClean="0"/>
              <a:t> </a:t>
            </a:r>
            <a:r>
              <a:rPr lang="en-US" sz="1800" dirty="0"/>
              <a:t>Learns from data, adjusts strategies, and improves over time for better performance</a:t>
            </a:r>
            <a:r>
              <a:rPr lang="en-US" sz="1800" dirty="0" smtClean="0"/>
              <a:t>.</a:t>
            </a:r>
            <a:endParaRPr lang="en-US" sz="1800" dirty="0"/>
          </a:p>
          <a:p>
            <a:r>
              <a:rPr lang="en-US" sz="1800" b="1" dirty="0" smtClean="0"/>
              <a:t>Scalability</a:t>
            </a:r>
            <a:r>
              <a:rPr lang="en-US" sz="1800" dirty="0" smtClean="0"/>
              <a:t>: </a:t>
            </a:r>
            <a:r>
              <a:rPr lang="en-US" sz="1800" dirty="0"/>
              <a:t>Can manage large-scale operations, from business automation to scientific research</a:t>
            </a:r>
            <a:r>
              <a:rPr lang="en-US" sz="1800" dirty="0" smtClean="0"/>
              <a:t>.</a:t>
            </a:r>
            <a:endParaRPr lang="en-US" sz="1800" dirty="0"/>
          </a:p>
          <a:p>
            <a:r>
              <a:rPr lang="en-US" sz="1800" b="1" dirty="0"/>
              <a:t>Personalized </a:t>
            </a:r>
            <a:r>
              <a:rPr lang="en-US" sz="1800" b="1" dirty="0" smtClean="0"/>
              <a:t>Assistance:</a:t>
            </a:r>
            <a:r>
              <a:rPr lang="en-US" sz="1800" dirty="0" smtClean="0"/>
              <a:t> </a:t>
            </a:r>
            <a:r>
              <a:rPr lang="en-US" sz="1800" dirty="0"/>
              <a:t>Powers AI-driven assistants that autonomously cater to user needs (e.g., scheduling, research, content creation</a:t>
            </a:r>
            <a:r>
              <a:rPr lang="en-US" sz="1800" dirty="0" smtClean="0"/>
              <a:t>).</a:t>
            </a:r>
            <a:endParaRPr lang="en-US" sz="1800" dirty="0"/>
          </a:p>
          <a:p>
            <a:r>
              <a:rPr lang="en-US" sz="1800" b="1" dirty="0"/>
              <a:t>Autonomous </a:t>
            </a:r>
            <a:r>
              <a:rPr lang="en-US" sz="1800" b="1" dirty="0" smtClean="0"/>
              <a:t>Decision-Making:</a:t>
            </a:r>
            <a:r>
              <a:rPr lang="en-US" sz="1800" dirty="0" smtClean="0"/>
              <a:t> </a:t>
            </a:r>
            <a:r>
              <a:rPr lang="en-US" sz="1800" dirty="0"/>
              <a:t>Reduces human workload by making intelligent choices in dynamic environments</a:t>
            </a:r>
            <a:r>
              <a:rPr lang="en-US" sz="1800" dirty="0" smtClean="0"/>
              <a:t>.</a:t>
            </a:r>
            <a:endParaRPr lang="en-US" sz="1800" dirty="0"/>
          </a:p>
          <a:p>
            <a:r>
              <a:rPr lang="en-US" sz="1800" b="1" dirty="0"/>
              <a:t>Innovation &amp; </a:t>
            </a:r>
            <a:r>
              <a:rPr lang="en-US" sz="1800" b="1" dirty="0" smtClean="0"/>
              <a:t>Discovery:</a:t>
            </a:r>
            <a:r>
              <a:rPr lang="en-US" sz="1800" dirty="0" smtClean="0"/>
              <a:t> </a:t>
            </a:r>
            <a:r>
              <a:rPr lang="en-US" sz="1800" dirty="0"/>
              <a:t>Aids in research, drug discovery, and engineering by autonomously testing hypotheses and optimizing solutions</a:t>
            </a:r>
            <a:r>
              <a:rPr lang="en-US" sz="1800" dirty="0" smtClean="0"/>
              <a:t>.</a:t>
            </a:r>
            <a:endParaRPr lang="en-US" sz="1800" dirty="0"/>
          </a:p>
          <a:p>
            <a:r>
              <a:rPr lang="en-US" sz="1800" b="1" dirty="0"/>
              <a:t>Real-Time </a:t>
            </a:r>
            <a:r>
              <a:rPr lang="en-US" sz="1800" b="1" dirty="0" smtClean="0"/>
              <a:t>Adaptability:</a:t>
            </a:r>
            <a:r>
              <a:rPr lang="en-US" sz="1800" dirty="0" smtClean="0"/>
              <a:t> </a:t>
            </a:r>
            <a:r>
              <a:rPr lang="en-US" sz="1800" dirty="0"/>
              <a:t>Reacts instantly to changing conditions (e.g., self-driving cars, AI in finance</a:t>
            </a:r>
            <a:r>
              <a:rPr lang="en-US" sz="1800" dirty="0" smtClean="0"/>
              <a:t>).</a:t>
            </a:r>
            <a:endParaRPr lang="en-US" sz="1800" dirty="0"/>
          </a:p>
          <a:p>
            <a:r>
              <a:rPr lang="en-US" sz="1800" b="1" dirty="0"/>
              <a:t>Improved Safety &amp; Risk </a:t>
            </a:r>
            <a:r>
              <a:rPr lang="en-US" sz="1800" b="1" dirty="0" smtClean="0"/>
              <a:t>Reduction:</a:t>
            </a:r>
            <a:r>
              <a:rPr lang="en-US" sz="1800" dirty="0" smtClean="0"/>
              <a:t> </a:t>
            </a:r>
            <a:r>
              <a:rPr lang="en-US" sz="1800" dirty="0"/>
              <a:t>Can be deployed in hazardous environments (e.g., disaster response, industrial automation) to minimize human exposure to danger</a:t>
            </a:r>
            <a:r>
              <a:rPr lang="en-US" sz="1800" dirty="0" smtClean="0"/>
              <a:t>.</a:t>
            </a:r>
            <a:endParaRPr lang="en-US" sz="1800" dirty="0"/>
          </a:p>
          <a:p>
            <a:r>
              <a:rPr lang="en-US" sz="1800" b="1" dirty="0"/>
              <a:t>Economic </a:t>
            </a:r>
            <a:r>
              <a:rPr lang="en-US" sz="1800" b="1" dirty="0" smtClean="0"/>
              <a:t>Growth:</a:t>
            </a:r>
            <a:r>
              <a:rPr lang="en-US" sz="1800" dirty="0" smtClean="0"/>
              <a:t> </a:t>
            </a:r>
            <a:r>
              <a:rPr lang="en-US" sz="1800" dirty="0"/>
              <a:t>Drives technological advancements, creating new industries and job opportunities in AI development and deployment.</a:t>
            </a:r>
            <a:endParaRPr lang="en-IN" sz="1800" dirty="0"/>
          </a:p>
        </p:txBody>
      </p:sp>
      <p:sp>
        <p:nvSpPr>
          <p:cNvPr id="5" name="Title 1"/>
          <p:cNvSpPr>
            <a:spLocks noGrp="1"/>
          </p:cNvSpPr>
          <p:nvPr>
            <p:ph type="title"/>
          </p:nvPr>
        </p:nvSpPr>
        <p:spPr>
          <a:xfrm>
            <a:off x="781050" y="89808"/>
            <a:ext cx="10515600" cy="865413"/>
          </a:xfrm>
        </p:spPr>
        <p:txBody>
          <a:bodyPr>
            <a:normAutofit/>
          </a:bodyPr>
          <a:lstStyle/>
          <a:p>
            <a:r>
              <a:rPr lang="en-IN" sz="3200" b="1" dirty="0" smtClean="0">
                <a:latin typeface="+mn-lt"/>
              </a:rPr>
              <a:t>Benefits </a:t>
            </a:r>
            <a:r>
              <a:rPr lang="en-IN" sz="3200" b="1" dirty="0">
                <a:latin typeface="+mn-lt"/>
              </a:rPr>
              <a:t>of Agentic AI</a:t>
            </a:r>
            <a:endParaRPr lang="en-IN" sz="3200" b="1" dirty="0">
              <a:latin typeface="+mn-lt"/>
            </a:endParaRPr>
          </a:p>
        </p:txBody>
      </p:sp>
    </p:spTree>
    <p:extLst>
      <p:ext uri="{BB962C8B-B14F-4D97-AF65-F5344CB8AC3E}">
        <p14:creationId xmlns:p14="http://schemas.microsoft.com/office/powerpoint/2010/main" val="2382334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89808"/>
            <a:ext cx="10515600" cy="979714"/>
          </a:xfrm>
        </p:spPr>
        <p:txBody>
          <a:bodyPr>
            <a:normAutofit/>
          </a:bodyPr>
          <a:lstStyle/>
          <a:p>
            <a:r>
              <a:rPr lang="en-IN" sz="3200" b="1" dirty="0">
                <a:latin typeface="+mn-lt"/>
              </a:rPr>
              <a:t>Risks of Agentic AI</a:t>
            </a:r>
            <a:endParaRPr lang="en-IN" sz="3200" b="1" dirty="0">
              <a:latin typeface="+mn-lt"/>
            </a:endParaRPr>
          </a:p>
        </p:txBody>
      </p:sp>
      <p:sp>
        <p:nvSpPr>
          <p:cNvPr id="3" name="Content Placeholder 2"/>
          <p:cNvSpPr>
            <a:spLocks noGrp="1"/>
          </p:cNvSpPr>
          <p:nvPr>
            <p:ph idx="1"/>
          </p:nvPr>
        </p:nvSpPr>
        <p:spPr>
          <a:xfrm>
            <a:off x="595993" y="971551"/>
            <a:ext cx="10961007" cy="5233306"/>
          </a:xfrm>
        </p:spPr>
        <p:txBody>
          <a:bodyPr>
            <a:noAutofit/>
          </a:bodyPr>
          <a:lstStyle/>
          <a:p>
            <a:r>
              <a:rPr lang="en-US" sz="1900" b="1" dirty="0"/>
              <a:t>Loss of Human </a:t>
            </a:r>
            <a:r>
              <a:rPr lang="en-US" sz="1900" b="1" dirty="0" smtClean="0"/>
              <a:t>Control:</a:t>
            </a:r>
            <a:r>
              <a:rPr lang="en-US" sz="1900" dirty="0" smtClean="0"/>
              <a:t> AI </a:t>
            </a:r>
            <a:r>
              <a:rPr lang="en-US" sz="1900" dirty="0"/>
              <a:t>may act autonomously in ways that diverge from human values.</a:t>
            </a:r>
          </a:p>
          <a:p>
            <a:r>
              <a:rPr lang="en-US" sz="1900" b="1" dirty="0" smtClean="0"/>
              <a:t>Unpredictable Behaviors: </a:t>
            </a:r>
            <a:r>
              <a:rPr lang="en-US" sz="1900" dirty="0" smtClean="0"/>
              <a:t>AI </a:t>
            </a:r>
            <a:r>
              <a:rPr lang="en-US" sz="1900" dirty="0"/>
              <a:t>agents can develop unexpected strategies that may be </a:t>
            </a:r>
            <a:r>
              <a:rPr lang="en-US" sz="1900" dirty="0" smtClean="0"/>
              <a:t>harmful also difficult </a:t>
            </a:r>
            <a:r>
              <a:rPr lang="en-US" sz="1900" dirty="0"/>
              <a:t>to interpret and control real-world decision-making</a:t>
            </a:r>
            <a:r>
              <a:rPr lang="en-US" sz="1900" dirty="0" smtClean="0"/>
              <a:t>.</a:t>
            </a:r>
            <a:endParaRPr lang="en-US" sz="1900" dirty="0"/>
          </a:p>
          <a:p>
            <a:r>
              <a:rPr lang="en-US" sz="1900" b="1" dirty="0" smtClean="0"/>
              <a:t>Cybersecurity Threads</a:t>
            </a:r>
            <a:r>
              <a:rPr lang="en-US" sz="1900" dirty="0" smtClean="0"/>
              <a:t>: AI-driven </a:t>
            </a:r>
            <a:r>
              <a:rPr lang="en-US" sz="1900" dirty="0"/>
              <a:t>hacking, misinformation</a:t>
            </a:r>
            <a:r>
              <a:rPr lang="en-US" sz="1900" dirty="0" smtClean="0"/>
              <a:t>, </a:t>
            </a:r>
            <a:r>
              <a:rPr lang="en-US" sz="1900" dirty="0"/>
              <a:t>cyberattacks</a:t>
            </a:r>
            <a:r>
              <a:rPr lang="en-US" sz="1900" dirty="0" smtClean="0"/>
              <a:t> </a:t>
            </a:r>
            <a:r>
              <a:rPr lang="en-US" sz="1900" dirty="0"/>
              <a:t>and </a:t>
            </a:r>
            <a:r>
              <a:rPr lang="en-US" sz="1900" dirty="0" smtClean="0"/>
              <a:t>deep fake </a:t>
            </a:r>
            <a:r>
              <a:rPr lang="en-US" sz="1900" dirty="0"/>
              <a:t>automation.</a:t>
            </a:r>
          </a:p>
          <a:p>
            <a:r>
              <a:rPr lang="en-IN" sz="1900" b="1" dirty="0"/>
              <a:t>Legal &amp; Ethical </a:t>
            </a:r>
            <a:r>
              <a:rPr lang="en-IN" sz="1900" b="1" dirty="0" smtClean="0"/>
              <a:t>Issues:</a:t>
            </a:r>
            <a:r>
              <a:rPr lang="en-US" sz="1900" b="1" dirty="0" smtClean="0"/>
              <a:t> </a:t>
            </a:r>
            <a:r>
              <a:rPr lang="en-US" sz="1900" dirty="0" smtClean="0"/>
              <a:t>Unclear </a:t>
            </a:r>
            <a:r>
              <a:rPr lang="en-US" sz="1900" dirty="0"/>
              <a:t>responsibility if AI causes harm—who is liable?</a:t>
            </a:r>
          </a:p>
          <a:p>
            <a:r>
              <a:rPr lang="en-US" sz="1900" b="1" dirty="0" smtClean="0"/>
              <a:t>Economic Disruption</a:t>
            </a:r>
            <a:r>
              <a:rPr lang="en-US" sz="1900" dirty="0" smtClean="0"/>
              <a:t>: Automation </a:t>
            </a:r>
            <a:r>
              <a:rPr lang="en-US" sz="1900" dirty="0"/>
              <a:t>could lead to large-scale job losses and </a:t>
            </a:r>
            <a:r>
              <a:rPr lang="en-US" sz="1900" dirty="0" smtClean="0"/>
              <a:t>inequality. Control </a:t>
            </a:r>
            <a:r>
              <a:rPr lang="en-US" sz="1900" dirty="0"/>
              <a:t>of advanced AI by a few entities may create monopolistic risks.</a:t>
            </a:r>
          </a:p>
          <a:p>
            <a:r>
              <a:rPr lang="en-US" sz="1900" b="1" dirty="0"/>
              <a:t>Runaway AI &amp; Self-Improvement </a:t>
            </a:r>
            <a:r>
              <a:rPr lang="en-US" sz="1900" b="1" dirty="0" smtClean="0"/>
              <a:t>Risks: </a:t>
            </a:r>
            <a:r>
              <a:rPr lang="en-US" sz="1900" dirty="0" smtClean="0"/>
              <a:t>AI </a:t>
            </a:r>
            <a:r>
              <a:rPr lang="en-US" sz="1900" dirty="0"/>
              <a:t>with self-improving capabilities may evolve beyond human </a:t>
            </a:r>
            <a:r>
              <a:rPr lang="en-US" sz="1900" dirty="0" smtClean="0"/>
              <a:t>control.</a:t>
            </a:r>
            <a:endParaRPr lang="en-IN" sz="1900" dirty="0"/>
          </a:p>
        </p:txBody>
      </p:sp>
      <p:pic>
        <p:nvPicPr>
          <p:cNvPr id="2051" name="Picture 3" descr="https://diplo-media.s3.eu-central-1.amazonaws.com/2023/07/AI-risks-1024x3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658" y="4359730"/>
            <a:ext cx="8176342" cy="2351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4359730"/>
            <a:ext cx="2599608" cy="2206893"/>
          </a:xfrm>
          <a:prstGeom prst="rect">
            <a:avLst/>
          </a:prstGeom>
        </p:spPr>
      </p:pic>
    </p:spTree>
    <p:extLst>
      <p:ext uri="{BB962C8B-B14F-4D97-AF65-F5344CB8AC3E}">
        <p14:creationId xmlns:p14="http://schemas.microsoft.com/office/powerpoint/2010/main" val="1659333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4011"/>
          </a:xfrm>
        </p:spPr>
        <p:txBody>
          <a:bodyPr>
            <a:normAutofit/>
          </a:bodyPr>
          <a:lstStyle/>
          <a:p>
            <a:r>
              <a:rPr lang="en-IN" sz="2800" b="1" dirty="0" smtClean="0"/>
              <a:t>Types of the AI</a:t>
            </a:r>
            <a:endParaRPr lang="en-IN" sz="2800" b="1" dirty="0"/>
          </a:p>
        </p:txBody>
      </p:sp>
      <p:pic>
        <p:nvPicPr>
          <p:cNvPr id="4" name="Picture 14" descr="http://infografolio.com/cdn/shop/files/artificial-intelligence-slides-slides-three-types-of-ai-artificial-intelligence-infographic-template-powerpoint-template-keynote-template-google-slides-template-infographic-template-3_1200x1200.jpg?v=169129795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7318" y="1249136"/>
            <a:ext cx="9177364" cy="5162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794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543" y="246970"/>
            <a:ext cx="10515600" cy="1100137"/>
          </a:xfrm>
        </p:spPr>
        <p:txBody>
          <a:bodyPr>
            <a:normAutofit/>
          </a:bodyPr>
          <a:lstStyle/>
          <a:p>
            <a:r>
              <a:rPr lang="en-US" sz="3200" b="1" dirty="0"/>
              <a:t>Agentic AI Capabilities</a:t>
            </a:r>
            <a:endParaRPr lang="en-IN" sz="3200" dirty="0"/>
          </a:p>
        </p:txBody>
      </p:sp>
      <p:pic>
        <p:nvPicPr>
          <p:cNvPr id="4"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8168" y="1347107"/>
            <a:ext cx="9491153" cy="4580438"/>
          </a:xfrm>
        </p:spPr>
      </p:pic>
    </p:spTree>
    <p:extLst>
      <p:ext uri="{BB962C8B-B14F-4D97-AF65-F5344CB8AC3E}">
        <p14:creationId xmlns:p14="http://schemas.microsoft.com/office/powerpoint/2010/main" val="1012225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250825"/>
            <a:ext cx="10515600" cy="884011"/>
          </a:xfrm>
        </p:spPr>
        <p:txBody>
          <a:bodyPr>
            <a:normAutofit/>
          </a:bodyPr>
          <a:lstStyle/>
          <a:p>
            <a:r>
              <a:rPr lang="en-IN" sz="3200" b="1" dirty="0" smtClean="0">
                <a:latin typeface="+mn-lt"/>
              </a:rPr>
              <a:t> Conclusion</a:t>
            </a:r>
            <a:endParaRPr lang="en-IN" sz="3200" dirty="0">
              <a:latin typeface="+mn-lt"/>
            </a:endParaRPr>
          </a:p>
        </p:txBody>
      </p:sp>
      <p:sp>
        <p:nvSpPr>
          <p:cNvPr id="3" name="Content Placeholder 2"/>
          <p:cNvSpPr>
            <a:spLocks noGrp="1"/>
          </p:cNvSpPr>
          <p:nvPr>
            <p:ph idx="1"/>
          </p:nvPr>
        </p:nvSpPr>
        <p:spPr>
          <a:xfrm>
            <a:off x="422580" y="911110"/>
            <a:ext cx="7129687" cy="5591290"/>
          </a:xfrm>
        </p:spPr>
        <p:txBody>
          <a:bodyPr>
            <a:noAutofit/>
          </a:bodyPr>
          <a:lstStyle/>
          <a:p>
            <a:pPr marL="0" lvl="0" indent="0">
              <a:buNone/>
            </a:pPr>
            <a:endParaRPr lang="en-IN" sz="2200" dirty="0" smtClean="0"/>
          </a:p>
          <a:p>
            <a:pPr lvl="1"/>
            <a:r>
              <a:rPr lang="en-IN" sz="2200" dirty="0" smtClean="0"/>
              <a:t>Agentic AI is set to redefine industries by introducing autonomy and efficiency.</a:t>
            </a:r>
          </a:p>
          <a:p>
            <a:pPr lvl="1"/>
            <a:r>
              <a:rPr lang="en-IN" sz="2200" dirty="0" smtClean="0"/>
              <a:t>Requires responsible development and ethical considerations for sustainable progress.</a:t>
            </a:r>
          </a:p>
          <a:p>
            <a:pPr lvl="1"/>
            <a:r>
              <a:rPr lang="en-IN" sz="2200" dirty="0" smtClean="0"/>
              <a:t>Collaboration is key to harness its full potential.</a:t>
            </a:r>
          </a:p>
          <a:p>
            <a:pPr lvl="1"/>
            <a:r>
              <a:rPr lang="en-US" sz="2200" dirty="0" smtClean="0"/>
              <a:t>Agentic </a:t>
            </a:r>
            <a:r>
              <a:rPr lang="en-US" sz="2200" dirty="0"/>
              <a:t>AI represents a significant leap forward in AI technology, offering the ability to create truly autonomous systems capable of complex decision-making and adaptation. </a:t>
            </a:r>
            <a:endParaRPr lang="en-US" sz="2200" dirty="0" smtClean="0"/>
          </a:p>
          <a:p>
            <a:pPr lvl="1"/>
            <a:r>
              <a:rPr lang="en-US" sz="2200" dirty="0" smtClean="0"/>
              <a:t>As </a:t>
            </a:r>
            <a:r>
              <a:rPr lang="en-US" sz="2200" dirty="0"/>
              <a:t>we continue to explore and develop this technology, it is crucial to balance innovation with responsibility, ensuring that Agentic AI serves the greater good.</a:t>
            </a:r>
            <a:endParaRPr lang="en-IN" sz="2200" dirty="0" smtClean="0"/>
          </a:p>
          <a:p>
            <a:endParaRPr lang="en-IN" sz="2200" dirty="0"/>
          </a:p>
        </p:txBody>
      </p:sp>
      <p:pic>
        <p:nvPicPr>
          <p:cNvPr id="4098" name="Picture 2" descr="https://s3-ap-southeast-2.amazonaws.com/2ser-wordpress/wp-content/aws/uploads/2017/11/06212954/human-robot-handshak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58126" y="2061973"/>
            <a:ext cx="3792157" cy="284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4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34779" y="-7164083"/>
            <a:ext cx="675894" cy="212874"/>
          </a:xfrm>
        </p:spPr>
        <p:txBody>
          <a:bodyPr>
            <a:normAutofit fontScale="25000" lnSpcReduction="20000"/>
          </a:bodyPr>
          <a:lstStyle/>
          <a:p>
            <a:r>
              <a:rPr lang="en-IN" dirty="0" smtClean="0"/>
              <a:t>Thank You</a:t>
            </a:r>
            <a:endParaRPr lang="en-IN" dirty="0"/>
          </a:p>
        </p:txBody>
      </p:sp>
      <p:pic>
        <p:nvPicPr>
          <p:cNvPr id="8194" name="Picture 2" descr="http://getdrawings.com/vectors/thank-you-vector-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083734"/>
            <a:ext cx="8224126" cy="493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677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7" y="152854"/>
            <a:ext cx="10515600" cy="657905"/>
          </a:xfrm>
        </p:spPr>
        <p:txBody>
          <a:bodyPr>
            <a:normAutofit/>
          </a:bodyPr>
          <a:lstStyle/>
          <a:p>
            <a:r>
              <a:rPr lang="en-IN" sz="3200" b="1" dirty="0" smtClean="0">
                <a:latin typeface="+mn-lt"/>
              </a:rPr>
              <a:t>Predictive AI</a:t>
            </a:r>
            <a:endParaRPr lang="en-IN" sz="3200" b="1" dirty="0">
              <a:latin typeface="+mn-lt"/>
            </a:endParaRPr>
          </a:p>
        </p:txBody>
      </p:sp>
      <p:sp>
        <p:nvSpPr>
          <p:cNvPr id="3" name="Content Placeholder 2"/>
          <p:cNvSpPr>
            <a:spLocks noGrp="1"/>
          </p:cNvSpPr>
          <p:nvPr>
            <p:ph idx="1"/>
          </p:nvPr>
        </p:nvSpPr>
        <p:spPr>
          <a:xfrm>
            <a:off x="642257" y="712789"/>
            <a:ext cx="7366907" cy="5932940"/>
          </a:xfrm>
        </p:spPr>
        <p:txBody>
          <a:bodyPr>
            <a:noAutofit/>
          </a:bodyPr>
          <a:lstStyle/>
          <a:p>
            <a:endParaRPr lang="en-US" sz="1900" dirty="0" smtClean="0">
              <a:cs typeface="Times New Roman" panose="02020603050405020304" pitchFamily="18" charset="0"/>
            </a:endParaRPr>
          </a:p>
          <a:p>
            <a:r>
              <a:rPr lang="en-US" sz="1900" dirty="0" smtClean="0">
                <a:cs typeface="Times New Roman" panose="02020603050405020304" pitchFamily="18" charset="0"/>
              </a:rPr>
              <a:t>Predictive AI refers to the use of artificial intelligence and machine learning techniques to analyze historical data, identify patterns, and make predictions about future events, trends, or behaviors.</a:t>
            </a:r>
          </a:p>
          <a:p>
            <a:r>
              <a:rPr lang="en-US" sz="1900" dirty="0"/>
              <a:t>The decision-making process in traditional AI is generally rule-based or relies on pre-trained models. These systems do not have the capacity to make complex decisions involving multiple variables and potential outcomes</a:t>
            </a:r>
            <a:r>
              <a:rPr lang="en-US" sz="1900" dirty="0" smtClean="0"/>
              <a:t>.</a:t>
            </a:r>
            <a:endParaRPr lang="en-US" sz="1900" dirty="0" smtClean="0">
              <a:cs typeface="Times New Roman" panose="02020603050405020304" pitchFamily="18" charset="0"/>
            </a:endParaRPr>
          </a:p>
          <a:p>
            <a:r>
              <a:rPr lang="en-US" sz="1900" dirty="0" smtClean="0">
                <a:cs typeface="Times New Roman" panose="02020603050405020304" pitchFamily="18" charset="0"/>
              </a:rPr>
              <a:t>It relies on statistical algorithms, predictive models, and big data to forecast outcomes and assist in decision-making.</a:t>
            </a:r>
          </a:p>
          <a:p>
            <a:pPr marL="0" indent="0">
              <a:buNone/>
            </a:pPr>
            <a:r>
              <a:rPr lang="en-US" sz="1900" b="1" dirty="0" smtClean="0">
                <a:cs typeface="Times New Roman" panose="02020603050405020304" pitchFamily="18" charset="0"/>
              </a:rPr>
              <a:t>Examples of Predictive AI:</a:t>
            </a:r>
          </a:p>
          <a:p>
            <a:r>
              <a:rPr lang="en-US" sz="1900" b="1" dirty="0" smtClean="0">
                <a:cs typeface="Times New Roman" panose="02020603050405020304" pitchFamily="18" charset="0"/>
              </a:rPr>
              <a:t>Business Forecasting</a:t>
            </a:r>
            <a:r>
              <a:rPr lang="en-US" sz="1900" dirty="0" smtClean="0">
                <a:cs typeface="Times New Roman" panose="02020603050405020304" pitchFamily="18" charset="0"/>
              </a:rPr>
              <a:t>: Predicting sales, inventory needs, or customer demand.</a:t>
            </a:r>
          </a:p>
          <a:p>
            <a:r>
              <a:rPr lang="en-US" sz="1900" b="1" dirty="0" smtClean="0">
                <a:cs typeface="Times New Roman" panose="02020603050405020304" pitchFamily="18" charset="0"/>
              </a:rPr>
              <a:t>Healthcare</a:t>
            </a:r>
            <a:r>
              <a:rPr lang="en-US" sz="1900" dirty="0" smtClean="0">
                <a:cs typeface="Times New Roman" panose="02020603050405020304" pitchFamily="18" charset="0"/>
              </a:rPr>
              <a:t>: Anticipating disease outbreaks or patient health risks.</a:t>
            </a:r>
          </a:p>
          <a:p>
            <a:r>
              <a:rPr lang="en-US" sz="1900" b="1" dirty="0" smtClean="0">
                <a:cs typeface="Times New Roman" panose="02020603050405020304" pitchFamily="18" charset="0"/>
              </a:rPr>
              <a:t>Fraud Detection</a:t>
            </a:r>
            <a:r>
              <a:rPr lang="en-US" sz="1900" dirty="0" smtClean="0">
                <a:cs typeface="Times New Roman" panose="02020603050405020304" pitchFamily="18" charset="0"/>
              </a:rPr>
              <a:t>: Identifying unusual patterns in financial transactions.</a:t>
            </a:r>
          </a:p>
          <a:p>
            <a:r>
              <a:rPr lang="en-US" sz="1900" b="1" dirty="0" smtClean="0">
                <a:cs typeface="Times New Roman" panose="02020603050405020304" pitchFamily="18" charset="0"/>
              </a:rPr>
              <a:t>Marketing</a:t>
            </a:r>
            <a:r>
              <a:rPr lang="en-US" sz="1900" dirty="0" smtClean="0">
                <a:cs typeface="Times New Roman" panose="02020603050405020304" pitchFamily="18" charset="0"/>
              </a:rPr>
              <a:t>: Forecasting customer behavior or optimizing ad targeting.</a:t>
            </a:r>
          </a:p>
          <a:p>
            <a:endParaRPr lang="en-US" sz="1900" dirty="0" smtClean="0">
              <a:cs typeface="Times New Roman" panose="02020603050405020304" pitchFamily="18" charset="0"/>
            </a:endParaRPr>
          </a:p>
          <a:p>
            <a:endParaRPr lang="en-US" sz="1900" dirty="0" smtClean="0">
              <a:cs typeface="Times New Roman" panose="02020603050405020304" pitchFamily="18" charset="0"/>
            </a:endParaRPr>
          </a:p>
        </p:txBody>
      </p:sp>
      <p:pic>
        <p:nvPicPr>
          <p:cNvPr id="9"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204" y="1853293"/>
            <a:ext cx="3817686" cy="3392699"/>
          </a:xfrm>
          <a:prstGeom prst="rect">
            <a:avLst/>
          </a:prstGeom>
        </p:spPr>
      </p:pic>
    </p:spTree>
    <p:extLst>
      <p:ext uri="{BB962C8B-B14F-4D97-AF65-F5344CB8AC3E}">
        <p14:creationId xmlns:p14="http://schemas.microsoft.com/office/powerpoint/2010/main" val="156232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17178" y="851581"/>
            <a:ext cx="4885541" cy="2746878"/>
          </a:xfrm>
          <a:prstGeom prst="rect">
            <a:avLst/>
          </a:prstGeom>
        </p:spPr>
      </p:pic>
      <p:pic>
        <p:nvPicPr>
          <p:cNvPr id="7"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633" y="936462"/>
            <a:ext cx="5251878" cy="2245178"/>
          </a:xfrm>
          <a:prstGeom prst="rect">
            <a:avLst/>
          </a:prstGeom>
        </p:spPr>
      </p:pic>
      <p:pic>
        <p:nvPicPr>
          <p:cNvPr id="3074" name="Picture 2" descr="https://cdn.analyticsvidhya.com/wp-content/uploads/2019/01/enc_dec_simp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456" y="3998783"/>
            <a:ext cx="5800725" cy="253365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642257" y="193676"/>
            <a:ext cx="10515600" cy="657905"/>
          </a:xfrm>
        </p:spPr>
        <p:txBody>
          <a:bodyPr>
            <a:normAutofit/>
          </a:bodyPr>
          <a:lstStyle/>
          <a:p>
            <a:r>
              <a:rPr lang="en-IN" sz="3200" b="1" dirty="0" smtClean="0">
                <a:latin typeface="+mn-lt"/>
              </a:rPr>
              <a:t>Predictive AI Workflow </a:t>
            </a:r>
            <a:r>
              <a:rPr lang="en-IN" sz="3200" b="1" dirty="0">
                <a:latin typeface="+mn-lt"/>
              </a:rPr>
              <a:t>Overview</a:t>
            </a:r>
          </a:p>
        </p:txBody>
      </p:sp>
      <p:pic>
        <p:nvPicPr>
          <p:cNvPr id="1026" name="Picture 2" descr="http://jalammar.github.io/images/t/transformer_self-attention_visualization_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187" y="3266521"/>
            <a:ext cx="4106635" cy="345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753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6364" y="207324"/>
            <a:ext cx="10515600" cy="900339"/>
          </a:xfrm>
        </p:spPr>
        <p:txBody>
          <a:bodyPr>
            <a:normAutofit/>
          </a:bodyPr>
          <a:lstStyle/>
          <a:p>
            <a:r>
              <a:rPr lang="en-US" sz="3200" b="1" dirty="0">
                <a:latin typeface="+mn-lt"/>
              </a:rPr>
              <a:t>Reinforcement</a:t>
            </a:r>
            <a:r>
              <a:rPr lang="en-IN" sz="3200" b="1" dirty="0" smtClean="0">
                <a:latin typeface="+mn-lt"/>
              </a:rPr>
              <a:t> Learning</a:t>
            </a:r>
            <a:endParaRPr lang="en-IN" sz="3200" b="1" dirty="0">
              <a:latin typeface="+mn-lt"/>
            </a:endParaRPr>
          </a:p>
        </p:txBody>
      </p:sp>
      <p:sp>
        <p:nvSpPr>
          <p:cNvPr id="3" name="Content Placeholder 2"/>
          <p:cNvSpPr>
            <a:spLocks noGrp="1"/>
          </p:cNvSpPr>
          <p:nvPr>
            <p:ph idx="1"/>
          </p:nvPr>
        </p:nvSpPr>
        <p:spPr>
          <a:xfrm>
            <a:off x="691242" y="1355271"/>
            <a:ext cx="6901544" cy="5159829"/>
          </a:xfrm>
        </p:spPr>
        <p:txBody>
          <a:bodyPr>
            <a:normAutofit/>
          </a:bodyPr>
          <a:lstStyle/>
          <a:p>
            <a:r>
              <a:rPr lang="en-US" sz="2000" dirty="0"/>
              <a:t>RL is a type of machine learning where an </a:t>
            </a:r>
            <a:r>
              <a:rPr lang="en-US" sz="2000" b="1" dirty="0"/>
              <a:t>agent</a:t>
            </a:r>
            <a:r>
              <a:rPr lang="en-US" sz="2000" dirty="0"/>
              <a:t> learns to make decisions by interacting with an </a:t>
            </a:r>
            <a:r>
              <a:rPr lang="en-US" sz="2000" b="1" dirty="0"/>
              <a:t>environment</a:t>
            </a:r>
            <a:r>
              <a:rPr lang="en-US" sz="2000" dirty="0"/>
              <a:t> to maximize cumulative rewards</a:t>
            </a:r>
            <a:r>
              <a:rPr lang="en-US" sz="2000" dirty="0" smtClean="0"/>
              <a:t>.</a:t>
            </a:r>
          </a:p>
          <a:p>
            <a:r>
              <a:rPr lang="en-US" sz="2000" dirty="0"/>
              <a:t>Reinforcement Learning (RL) works through trial and error, </a:t>
            </a:r>
            <a:r>
              <a:rPr lang="en-US" sz="2000" dirty="0" smtClean="0"/>
              <a:t>it interacts </a:t>
            </a:r>
            <a:r>
              <a:rPr lang="en-US" sz="2000" dirty="0"/>
              <a:t>with an </a:t>
            </a:r>
            <a:r>
              <a:rPr lang="en-US" sz="2000" b="1" dirty="0"/>
              <a:t>environment</a:t>
            </a:r>
            <a:r>
              <a:rPr lang="en-US" sz="2000" dirty="0"/>
              <a:t>, learns from feedback (rewards), and improves its decision-making over time. </a:t>
            </a:r>
            <a:endParaRPr lang="en-US" sz="2000" dirty="0" smtClean="0"/>
          </a:p>
          <a:p>
            <a:endParaRPr lang="en-US" sz="2000" dirty="0" smtClean="0"/>
          </a:p>
          <a:p>
            <a:pPr marL="0" indent="0">
              <a:buNone/>
            </a:pPr>
            <a:r>
              <a:rPr lang="en-IN" sz="2000" b="1" dirty="0" smtClean="0"/>
              <a:t> </a:t>
            </a:r>
            <a:r>
              <a:rPr lang="en-IN" sz="2000" b="1" dirty="0"/>
              <a:t>Applications</a:t>
            </a:r>
          </a:p>
          <a:p>
            <a:r>
              <a:rPr lang="en-IN" sz="2000" dirty="0" smtClean="0"/>
              <a:t>Game </a:t>
            </a:r>
            <a:r>
              <a:rPr lang="en-IN" sz="2000" dirty="0"/>
              <a:t>AI (</a:t>
            </a:r>
            <a:r>
              <a:rPr lang="en-IN" sz="2000" dirty="0" err="1"/>
              <a:t>AlphaGo</a:t>
            </a:r>
            <a:r>
              <a:rPr lang="en-IN" sz="2000" dirty="0"/>
              <a:t>, Chess AI</a:t>
            </a:r>
            <a:r>
              <a:rPr lang="en-IN" sz="2000" dirty="0" smtClean="0"/>
              <a:t>)</a:t>
            </a:r>
          </a:p>
          <a:p>
            <a:r>
              <a:rPr lang="en-IN" sz="2000" dirty="0" smtClean="0"/>
              <a:t>Robotics </a:t>
            </a:r>
            <a:r>
              <a:rPr lang="en-IN" sz="2000" dirty="0"/>
              <a:t>&amp; </a:t>
            </a:r>
            <a:r>
              <a:rPr lang="en-IN" sz="2000" dirty="0" smtClean="0"/>
              <a:t>Automation</a:t>
            </a:r>
          </a:p>
          <a:p>
            <a:r>
              <a:rPr lang="en-IN" sz="2000" dirty="0" smtClean="0"/>
              <a:t>Self-Driving Cars</a:t>
            </a:r>
          </a:p>
          <a:p>
            <a:r>
              <a:rPr lang="en-IN" sz="2000" dirty="0" smtClean="0"/>
              <a:t>Finance </a:t>
            </a:r>
            <a:r>
              <a:rPr lang="en-IN" sz="2000" dirty="0"/>
              <a:t>(Trading Strategies</a:t>
            </a:r>
            <a:r>
              <a:rPr lang="en-IN" sz="2000" dirty="0" smtClean="0"/>
              <a:t>)</a:t>
            </a:r>
          </a:p>
          <a:p>
            <a:r>
              <a:rPr lang="en-IN" sz="2000" dirty="0" smtClean="0"/>
              <a:t>Healthcare </a:t>
            </a:r>
            <a:r>
              <a:rPr lang="en-IN" sz="2000" dirty="0"/>
              <a:t>(Treatment Planning)</a:t>
            </a:r>
          </a:p>
          <a:p>
            <a:endParaRPr lang="en-IN" sz="2000" dirty="0"/>
          </a:p>
        </p:txBody>
      </p:sp>
      <p:pic>
        <p:nvPicPr>
          <p:cNvPr id="1026" name="Picture 2" descr="https://bharathikannann.github.io/blogs/assets/images/machine-learning-images/reinforcement-learning-gif.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37070" y="793864"/>
            <a:ext cx="4635048" cy="26072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2.bp.blogspot.com/-U9-ZHt-n0G0/WZ0IGXnZuZI/AAAAAAAABRM/gaE7bBrWXUcLHJru28qzuoK6XFUsuz_agCLcBGAs/s1600/Pictur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5626" y="3823788"/>
            <a:ext cx="4294417" cy="279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50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552" y="668685"/>
            <a:ext cx="11548719" cy="5523820"/>
          </a:xfrm>
        </p:spPr>
      </p:pic>
    </p:spTree>
    <p:extLst>
      <p:ext uri="{BB962C8B-B14F-4D97-AF65-F5344CB8AC3E}">
        <p14:creationId xmlns:p14="http://schemas.microsoft.com/office/powerpoint/2010/main" val="1816345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5411"/>
          </a:xfrm>
        </p:spPr>
        <p:txBody>
          <a:bodyPr>
            <a:normAutofit/>
          </a:bodyPr>
          <a:lstStyle/>
          <a:p>
            <a:r>
              <a:rPr lang="en-US" sz="3200" dirty="0" smtClean="0">
                <a:latin typeface="+mn-lt"/>
              </a:rPr>
              <a:t>Multi-modal </a:t>
            </a:r>
            <a:r>
              <a:rPr lang="en-US" sz="3200" dirty="0" smtClean="0">
                <a:latin typeface="+mn-lt"/>
              </a:rPr>
              <a:t>embedding in GenAI</a:t>
            </a:r>
            <a:endParaRPr lang="en-IN" sz="3200" dirty="0">
              <a:latin typeface="+mn-lt"/>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2045" y="1565566"/>
            <a:ext cx="8790581" cy="4351338"/>
          </a:xfrm>
          <a:prstGeom prst="rect">
            <a:avLst/>
          </a:prstGeom>
          <a:noFill/>
          <a:ln>
            <a:noFill/>
          </a:ln>
          <a:effectLst/>
          <a:extLst/>
        </p:spPr>
      </p:pic>
    </p:spTree>
    <p:extLst>
      <p:ext uri="{BB962C8B-B14F-4D97-AF65-F5344CB8AC3E}">
        <p14:creationId xmlns:p14="http://schemas.microsoft.com/office/powerpoint/2010/main" val="102758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1553"/>
          </a:xfrm>
        </p:spPr>
        <p:txBody>
          <a:bodyPr>
            <a:normAutofit fontScale="90000"/>
          </a:bodyPr>
          <a:lstStyle/>
          <a:p>
            <a:r>
              <a:rPr lang="en-IN" dirty="0" err="1" smtClean="0">
                <a:latin typeface="+mn-lt"/>
              </a:rPr>
              <a:t>Chatbot</a:t>
            </a:r>
            <a:r>
              <a:rPr lang="en-IN" dirty="0" smtClean="0">
                <a:latin typeface="+mn-lt"/>
              </a:rPr>
              <a:t> Workflow GenAI</a:t>
            </a:r>
            <a:endParaRPr lang="en-IN" dirty="0">
              <a:latin typeface="+mn-lt"/>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41036" y="1219670"/>
            <a:ext cx="9631314" cy="5343155"/>
          </a:xfrm>
        </p:spPr>
      </p:pic>
    </p:spTree>
    <p:extLst>
      <p:ext uri="{BB962C8B-B14F-4D97-AF65-F5344CB8AC3E}">
        <p14:creationId xmlns:p14="http://schemas.microsoft.com/office/powerpoint/2010/main" val="273179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873" y="751339"/>
            <a:ext cx="11602952" cy="5434013"/>
          </a:xfrm>
        </p:spPr>
      </p:pic>
    </p:spTree>
    <p:extLst>
      <p:ext uri="{BB962C8B-B14F-4D97-AF65-F5344CB8AC3E}">
        <p14:creationId xmlns:p14="http://schemas.microsoft.com/office/powerpoint/2010/main" val="4217455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1250</Words>
  <Application>Microsoft Office PowerPoint</Application>
  <PresentationFormat>Widescreen</PresentationFormat>
  <Paragraphs>123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Presentation on Agentic AI</vt:lpstr>
      <vt:lpstr>Types of the AI</vt:lpstr>
      <vt:lpstr>Predictive AI</vt:lpstr>
      <vt:lpstr>Predictive AI Workflow Overview</vt:lpstr>
      <vt:lpstr>Reinforcement Learning</vt:lpstr>
      <vt:lpstr>PowerPoint Presentation</vt:lpstr>
      <vt:lpstr>Multi-modal embedding in GenAI</vt:lpstr>
      <vt:lpstr>Chatbot Workflow GenAI</vt:lpstr>
      <vt:lpstr>PowerPoint Presentation</vt:lpstr>
      <vt:lpstr>PowerPoint Presentation</vt:lpstr>
      <vt:lpstr>Working Mechanism and Importance of Agentic AI </vt:lpstr>
      <vt:lpstr>How Agentic AI Works?</vt:lpstr>
      <vt:lpstr>Applications of Agentic AI</vt:lpstr>
      <vt:lpstr> 1. Microsoft's Project AutoGen</vt:lpstr>
      <vt:lpstr>2. JPMorgan Chase's COiN: Agentic AI for Finance</vt:lpstr>
      <vt:lpstr>3. Moveworks Next-Gen Copilot</vt:lpstr>
      <vt:lpstr>4. Allen Institute for AI's Lumos</vt:lpstr>
      <vt:lpstr>Benefits of Agentic AI</vt:lpstr>
      <vt:lpstr>Risks of Agentic AI</vt:lpstr>
      <vt:lpstr>Agentic AI Capabilities</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Agentic AI</dc:title>
  <dc:creator>Namdeo Patil</dc:creator>
  <cp:lastModifiedBy>Namdeo Patil</cp:lastModifiedBy>
  <cp:revision>78</cp:revision>
  <dcterms:created xsi:type="dcterms:W3CDTF">2025-01-28T13:48:19Z</dcterms:created>
  <dcterms:modified xsi:type="dcterms:W3CDTF">2025-01-31T08:38:26Z</dcterms:modified>
</cp:coreProperties>
</file>